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27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1054" y="3688082"/>
            <a:ext cx="5610383" cy="3318745"/>
          </a:xfrm>
        </p:spPr>
        <p:txBody>
          <a:bodyPr anchor="b">
            <a:normAutofit/>
          </a:bodyPr>
          <a:lstStyle>
            <a:lvl1pPr>
              <a:defRPr sz="459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1054" y="7006825"/>
            <a:ext cx="5610383" cy="165188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7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5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1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8"/>
          <p:cNvSpPr/>
          <p:nvPr/>
        </p:nvSpPr>
        <p:spPr bwMode="auto">
          <a:xfrm>
            <a:off x="-26961" y="6337699"/>
            <a:ext cx="1186152" cy="1146612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9834" y="6643327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5852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1" y="915361"/>
            <a:ext cx="5600819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53" y="3129280"/>
            <a:ext cx="5603187" cy="5540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8963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042691"/>
            <a:ext cx="5603187" cy="2154240"/>
          </a:xfrm>
        </p:spPr>
        <p:txBody>
          <a:bodyPr anchor="b"/>
          <a:lstStyle>
            <a:lvl1pPr algn="l">
              <a:defRPr sz="3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5252720"/>
            <a:ext cx="5603187" cy="1261920"/>
          </a:xfrm>
        </p:spPr>
        <p:txBody>
          <a:bodyPr anchor="t"/>
          <a:lstStyle>
            <a:lvl1pPr marL="0" indent="0" algn="l">
              <a:buNone/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0397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1054" y="3133836"/>
            <a:ext cx="2717901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6711" y="3133836"/>
            <a:ext cx="2717529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9270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5549" y="3265718"/>
            <a:ext cx="2443407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1053" y="4110903"/>
            <a:ext cx="2717902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7731" y="3260984"/>
            <a:ext cx="2442253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33658" y="4106169"/>
            <a:ext cx="2716328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1726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6986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4837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654263"/>
            <a:ext cx="2235146" cy="1431924"/>
          </a:xfrm>
        </p:spPr>
        <p:txBody>
          <a:bodyPr anchor="b"/>
          <a:lstStyle>
            <a:lvl1pPr algn="l">
              <a:defRPr sz="1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1970" y="654264"/>
            <a:ext cx="3222270" cy="7941946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2344632"/>
            <a:ext cx="2235146" cy="6251573"/>
          </a:xfrm>
        </p:spPr>
        <p:txBody>
          <a:bodyPr/>
          <a:lstStyle>
            <a:lvl1pPr marL="0" indent="0">
              <a:buNone/>
              <a:defRPr sz="119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3545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7040880"/>
            <a:ext cx="5603187" cy="831216"/>
          </a:xfrm>
        </p:spPr>
        <p:txBody>
          <a:bodyPr anchor="b">
            <a:normAutofit/>
          </a:bodyPr>
          <a:lstStyle>
            <a:lvl1pPr algn="l">
              <a:defRPr sz="20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51053" y="931282"/>
            <a:ext cx="5603187" cy="5653956"/>
          </a:xfrm>
        </p:spPr>
        <p:txBody>
          <a:bodyPr anchor="t"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360"/>
            </a:lvl2pPr>
            <a:lvl3pPr marL="777240" indent="0">
              <a:buNone/>
              <a:defRPr sz="1360"/>
            </a:lvl3pPr>
            <a:lvl4pPr marL="1165860" indent="0">
              <a:buNone/>
              <a:defRPr sz="1360"/>
            </a:lvl4pPr>
            <a:lvl5pPr marL="1554480" indent="0">
              <a:buNone/>
              <a:defRPr sz="1360"/>
            </a:lvl5pPr>
            <a:lvl6pPr marL="1943100" indent="0">
              <a:buNone/>
              <a:defRPr sz="1360"/>
            </a:lvl6pPr>
            <a:lvl7pPr marL="2331720" indent="0">
              <a:buNone/>
              <a:defRPr sz="1360"/>
            </a:lvl7pPr>
            <a:lvl8pPr marL="2720340" indent="0">
              <a:buNone/>
              <a:defRPr sz="1360"/>
            </a:lvl8pPr>
            <a:lvl9pPr marL="3108960" indent="0">
              <a:buNone/>
              <a:defRPr sz="13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872096"/>
            <a:ext cx="5603187" cy="724111"/>
          </a:xfrm>
        </p:spPr>
        <p:txBody>
          <a:bodyPr>
            <a:normAutofit/>
          </a:bodyPr>
          <a:lstStyle>
            <a:lvl1pPr marL="0" indent="0">
              <a:buNone/>
              <a:defRPr sz="102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1594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894080"/>
            <a:ext cx="5603187" cy="4571659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1541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53576" y="5140960"/>
            <a:ext cx="4805805" cy="558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3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1145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576322"/>
            <a:ext cx="5603187" cy="3996439"/>
          </a:xfrm>
        </p:spPr>
        <p:txBody>
          <a:bodyPr anchor="b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51072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85048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85048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2688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4" y="920197"/>
            <a:ext cx="5603186" cy="4224029"/>
          </a:xfrm>
        </p:spPr>
        <p:txBody>
          <a:bodyPr anchor="ctr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03187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9831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56836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46755" y="920196"/>
            <a:ext cx="1407712" cy="774959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51054" y="920196"/>
            <a:ext cx="4008896" cy="77495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4530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35280"/>
            <a:ext cx="1684020" cy="9736654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7358" y="418"/>
            <a:ext cx="1659431" cy="10051020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55448" cy="10058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3129280"/>
            <a:ext cx="5603187" cy="5699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6540" y="8998132"/>
            <a:ext cx="651423" cy="542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51053" y="8999187"/>
            <a:ext cx="485901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34544" y="1155416"/>
            <a:ext cx="497231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729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388620" rtl="0" eaLnBrk="1" latinLnBrk="0" hangingPunct="1">
        <a:spcBef>
          <a:spcPct val="0"/>
        </a:spcBef>
        <a:buNone/>
        <a:defRPr sz="306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91465" indent="-291465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53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1508" indent="-242888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715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1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601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4879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13741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52603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9146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3032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4629150" cy="196913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745614" marR="398145" algn="ctr">
              <a:lnSpc>
                <a:spcPts val="1400"/>
              </a:lnSpc>
              <a:spcBef>
                <a:spcPts val="180"/>
              </a:spcBef>
            </a:pPr>
            <a:r>
              <a:rPr sz="1200" b="1" spc="85" dirty="0">
                <a:latin typeface="Cambria"/>
                <a:cs typeface="Cambria"/>
              </a:rPr>
              <a:t>Computer</a:t>
            </a:r>
            <a:r>
              <a:rPr sz="1200" b="1" spc="105" dirty="0">
                <a:latin typeface="Cambria"/>
                <a:cs typeface="Cambria"/>
              </a:rPr>
              <a:t> System</a:t>
            </a:r>
            <a:r>
              <a:rPr sz="1200" b="1" spc="11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Architecture </a:t>
            </a:r>
            <a:r>
              <a:rPr sz="1200" b="1" spc="-250" dirty="0">
                <a:latin typeface="Cambria"/>
                <a:cs typeface="Cambria"/>
              </a:rPr>
              <a:t> </a:t>
            </a:r>
            <a:r>
              <a:rPr sz="1200" b="1" spc="95" dirty="0">
                <a:latin typeface="Cambria"/>
                <a:cs typeface="Cambria"/>
              </a:rPr>
              <a:t>COMP201Th</a:t>
            </a:r>
            <a:endParaRPr sz="1200">
              <a:latin typeface="Cambria"/>
              <a:cs typeface="Cambria"/>
            </a:endParaRPr>
          </a:p>
          <a:p>
            <a:pPr marL="1340485" algn="ctr">
              <a:lnSpc>
                <a:spcPts val="1360"/>
              </a:lnSpc>
            </a:pPr>
            <a:r>
              <a:rPr sz="1200" b="1" spc="80" dirty="0">
                <a:latin typeface="Cambria"/>
                <a:cs typeface="Cambria"/>
              </a:rPr>
              <a:t>Unit:</a:t>
            </a:r>
            <a:r>
              <a:rPr sz="1200" b="1" spc="9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2</a:t>
            </a:r>
            <a:endParaRPr sz="1200">
              <a:latin typeface="Cambria"/>
              <a:cs typeface="Cambria"/>
            </a:endParaRPr>
          </a:p>
          <a:p>
            <a:pPr marL="1340485" algn="ctr">
              <a:lnSpc>
                <a:spcPts val="1420"/>
              </a:lnSpc>
            </a:pPr>
            <a:r>
              <a:rPr sz="1200" b="1" spc="75" dirty="0">
                <a:latin typeface="Cambria"/>
                <a:cs typeface="Cambria"/>
              </a:rPr>
              <a:t>Basic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Computer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Organization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and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Design</a:t>
            </a:r>
            <a:endParaRPr sz="1200">
              <a:latin typeface="Cambria"/>
              <a:cs typeface="Cambria"/>
            </a:endParaRPr>
          </a:p>
          <a:p>
            <a:pPr marL="1853564" marR="505459" indent="726440">
              <a:lnSpc>
                <a:spcPct val="167500"/>
              </a:lnSpc>
            </a:pPr>
            <a:r>
              <a:rPr sz="1200" b="1" spc="70" dirty="0">
                <a:latin typeface="Cambria"/>
                <a:cs typeface="Cambria"/>
              </a:rPr>
              <a:t>Lecture: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5 </a:t>
            </a:r>
            <a:r>
              <a:rPr sz="1200" b="1" spc="85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Arithmetic</a:t>
            </a:r>
            <a:r>
              <a:rPr sz="1200" b="1" spc="155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Micro-operations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basic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set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arithmetic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micro-operations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are: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4610837"/>
            <a:ext cx="5970270" cy="15011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46800"/>
              </a:lnSpc>
              <a:spcBef>
                <a:spcPts val="90"/>
              </a:spcBef>
            </a:pPr>
            <a:r>
              <a:rPr sz="1100" b="1" i="1" spc="75" dirty="0">
                <a:solidFill>
                  <a:srgbClr val="C00000"/>
                </a:solidFill>
                <a:latin typeface="Cambria"/>
                <a:cs typeface="Cambria"/>
              </a:rPr>
              <a:t>Note: </a:t>
            </a:r>
            <a:r>
              <a:rPr sz="1100" b="1" i="1" spc="10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100" b="1" i="1" spc="90" dirty="0">
                <a:solidFill>
                  <a:srgbClr val="C00000"/>
                </a:solidFill>
                <a:latin typeface="Cambria"/>
                <a:cs typeface="Cambria"/>
              </a:rPr>
              <a:t>arithmetic </a:t>
            </a:r>
            <a:r>
              <a:rPr sz="1100" b="1" i="1" spc="80" dirty="0">
                <a:solidFill>
                  <a:srgbClr val="C00000"/>
                </a:solidFill>
                <a:latin typeface="Cambria"/>
                <a:cs typeface="Cambria"/>
              </a:rPr>
              <a:t>operations of </a:t>
            </a:r>
            <a:r>
              <a:rPr sz="1100" b="1" i="1" spc="90" dirty="0">
                <a:solidFill>
                  <a:srgbClr val="C00000"/>
                </a:solidFill>
                <a:latin typeface="Cambria"/>
                <a:cs typeface="Cambria"/>
              </a:rPr>
              <a:t>multiply </a:t>
            </a:r>
            <a:r>
              <a:rPr sz="1100" b="1" i="1" spc="114" dirty="0">
                <a:solidFill>
                  <a:srgbClr val="C00000"/>
                </a:solidFill>
                <a:latin typeface="Cambria"/>
                <a:cs typeface="Cambria"/>
              </a:rPr>
              <a:t>and </a:t>
            </a:r>
            <a:r>
              <a:rPr sz="1100" b="1" i="1" spc="80" dirty="0">
                <a:solidFill>
                  <a:srgbClr val="C00000"/>
                </a:solidFill>
                <a:latin typeface="Cambria"/>
                <a:cs typeface="Cambria"/>
              </a:rPr>
              <a:t>divide </a:t>
            </a:r>
            <a:r>
              <a:rPr sz="1100" b="1" i="1" spc="75" dirty="0">
                <a:solidFill>
                  <a:srgbClr val="C00000"/>
                </a:solidFill>
                <a:latin typeface="Cambria"/>
                <a:cs typeface="Cambria"/>
              </a:rPr>
              <a:t>are </a:t>
            </a:r>
            <a:r>
              <a:rPr sz="1100" b="1" i="1" spc="80" dirty="0">
                <a:solidFill>
                  <a:srgbClr val="C00000"/>
                </a:solidFill>
                <a:latin typeface="Cambria"/>
                <a:cs typeface="Cambria"/>
              </a:rPr>
              <a:t>not </a:t>
            </a:r>
            <a:r>
              <a:rPr sz="1100" b="1" i="1" spc="90" dirty="0">
                <a:solidFill>
                  <a:srgbClr val="C00000"/>
                </a:solidFill>
                <a:latin typeface="Cambria"/>
                <a:cs typeface="Cambria"/>
              </a:rPr>
              <a:t>listed </a:t>
            </a:r>
            <a:r>
              <a:rPr sz="1100" b="1" i="1" spc="95" dirty="0">
                <a:solidFill>
                  <a:srgbClr val="C00000"/>
                </a:solidFill>
                <a:latin typeface="Cambria"/>
                <a:cs typeface="Cambria"/>
              </a:rPr>
              <a:t>in </a:t>
            </a:r>
            <a:r>
              <a:rPr sz="1100" b="1" i="1" spc="65" dirty="0">
                <a:solidFill>
                  <a:srgbClr val="C00000"/>
                </a:solidFill>
                <a:latin typeface="Cambria"/>
                <a:cs typeface="Cambria"/>
              </a:rPr>
              <a:t>above </a:t>
            </a:r>
            <a:r>
              <a:rPr sz="1100" b="1" i="1" spc="7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85" dirty="0">
                <a:solidFill>
                  <a:srgbClr val="C00000"/>
                </a:solidFill>
                <a:latin typeface="Cambria"/>
                <a:cs typeface="Cambria"/>
              </a:rPr>
              <a:t>table.</a:t>
            </a:r>
            <a:r>
              <a:rPr sz="1100" b="1" i="1" spc="9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95" dirty="0">
                <a:solidFill>
                  <a:srgbClr val="C00000"/>
                </a:solidFill>
                <a:latin typeface="Cambria"/>
                <a:cs typeface="Cambria"/>
              </a:rPr>
              <a:t>These</a:t>
            </a:r>
            <a:r>
              <a:rPr sz="1100" b="1" i="1" spc="1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80" dirty="0">
                <a:solidFill>
                  <a:srgbClr val="C00000"/>
                </a:solidFill>
                <a:latin typeface="Cambria"/>
                <a:cs typeface="Cambria"/>
              </a:rPr>
              <a:t>two</a:t>
            </a:r>
            <a:r>
              <a:rPr sz="1100" b="1" i="1" spc="8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80" dirty="0">
                <a:solidFill>
                  <a:srgbClr val="C00000"/>
                </a:solidFill>
                <a:latin typeface="Cambria"/>
                <a:cs typeface="Cambria"/>
              </a:rPr>
              <a:t>operations</a:t>
            </a:r>
            <a:r>
              <a:rPr sz="1100" b="1" i="1" spc="8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75" dirty="0">
                <a:solidFill>
                  <a:srgbClr val="C00000"/>
                </a:solidFill>
                <a:latin typeface="Cambria"/>
                <a:cs typeface="Cambria"/>
              </a:rPr>
              <a:t>are</a:t>
            </a:r>
            <a:r>
              <a:rPr sz="1100" b="1" i="1" spc="8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85" dirty="0">
                <a:solidFill>
                  <a:srgbClr val="C00000"/>
                </a:solidFill>
                <a:latin typeface="Cambria"/>
                <a:cs typeface="Cambria"/>
              </a:rPr>
              <a:t>valid</a:t>
            </a:r>
            <a:r>
              <a:rPr sz="1100" b="1" i="1" spc="90" dirty="0">
                <a:solidFill>
                  <a:srgbClr val="C00000"/>
                </a:solidFill>
                <a:latin typeface="Cambria"/>
                <a:cs typeface="Cambria"/>
              </a:rPr>
              <a:t> arithmetic</a:t>
            </a:r>
            <a:r>
              <a:rPr sz="1100" b="1" i="1" spc="9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80" dirty="0">
                <a:solidFill>
                  <a:srgbClr val="C00000"/>
                </a:solidFill>
                <a:latin typeface="Cambria"/>
                <a:cs typeface="Cambria"/>
              </a:rPr>
              <a:t>operations  </a:t>
            </a:r>
            <a:r>
              <a:rPr sz="1100" b="1" i="1" spc="70" dirty="0">
                <a:solidFill>
                  <a:srgbClr val="C00000"/>
                </a:solidFill>
                <a:latin typeface="Cambria"/>
                <a:cs typeface="Cambria"/>
              </a:rPr>
              <a:t>but  </a:t>
            </a:r>
            <a:r>
              <a:rPr sz="1100" b="1" i="1" spc="75" dirty="0">
                <a:solidFill>
                  <a:srgbClr val="C00000"/>
                </a:solidFill>
                <a:latin typeface="Cambria"/>
                <a:cs typeface="Cambria"/>
              </a:rPr>
              <a:t>are  </a:t>
            </a:r>
            <a:r>
              <a:rPr sz="1100" b="1" i="1" spc="80" dirty="0">
                <a:solidFill>
                  <a:srgbClr val="C00000"/>
                </a:solidFill>
                <a:latin typeface="Cambria"/>
                <a:cs typeface="Cambria"/>
              </a:rPr>
              <a:t>not </a:t>
            </a:r>
            <a:r>
              <a:rPr sz="1100" b="1" i="1" spc="8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100" dirty="0">
                <a:solidFill>
                  <a:srgbClr val="C00000"/>
                </a:solidFill>
                <a:latin typeface="Cambria"/>
                <a:cs typeface="Cambria"/>
              </a:rPr>
              <a:t>included</a:t>
            </a:r>
            <a:r>
              <a:rPr sz="1100" b="1" i="1" spc="10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95" dirty="0">
                <a:solidFill>
                  <a:srgbClr val="C00000"/>
                </a:solidFill>
                <a:latin typeface="Cambria"/>
                <a:cs typeface="Cambria"/>
              </a:rPr>
              <a:t>in</a:t>
            </a:r>
            <a:r>
              <a:rPr sz="1100" b="1" i="1" spc="1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90" dirty="0">
                <a:solidFill>
                  <a:srgbClr val="C00000"/>
                </a:solidFill>
                <a:latin typeface="Cambria"/>
                <a:cs typeface="Cambria"/>
              </a:rPr>
              <a:t>the</a:t>
            </a:r>
            <a:r>
              <a:rPr sz="1100" b="1" i="1" spc="9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90" dirty="0">
                <a:solidFill>
                  <a:srgbClr val="C00000"/>
                </a:solidFill>
                <a:latin typeface="Cambria"/>
                <a:cs typeface="Cambria"/>
              </a:rPr>
              <a:t>basic</a:t>
            </a:r>
            <a:r>
              <a:rPr sz="1100" b="1" i="1" spc="9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85" dirty="0">
                <a:solidFill>
                  <a:srgbClr val="C00000"/>
                </a:solidFill>
                <a:latin typeface="Cambria"/>
                <a:cs typeface="Cambria"/>
              </a:rPr>
              <a:t>set</a:t>
            </a:r>
            <a:r>
              <a:rPr sz="1100" b="1" i="1" spc="9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80" dirty="0">
                <a:solidFill>
                  <a:srgbClr val="C00000"/>
                </a:solidFill>
                <a:latin typeface="Cambria"/>
                <a:cs typeface="Cambria"/>
              </a:rPr>
              <a:t>of</a:t>
            </a:r>
            <a:r>
              <a:rPr sz="1100" b="1" i="1" spc="40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75" dirty="0">
                <a:solidFill>
                  <a:srgbClr val="C00000"/>
                </a:solidFill>
                <a:latin typeface="Cambria"/>
                <a:cs typeface="Cambria"/>
              </a:rPr>
              <a:t>micro-operations.</a:t>
            </a:r>
            <a:r>
              <a:rPr sz="1100" b="1" i="1" spc="8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65" dirty="0">
                <a:solidFill>
                  <a:srgbClr val="C00000"/>
                </a:solidFill>
                <a:latin typeface="Cambria"/>
                <a:cs typeface="Cambria"/>
              </a:rPr>
              <a:t>In</a:t>
            </a:r>
            <a:r>
              <a:rPr sz="1100" b="1" i="1" spc="7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85" dirty="0">
                <a:solidFill>
                  <a:srgbClr val="C00000"/>
                </a:solidFill>
                <a:latin typeface="Cambria"/>
                <a:cs typeface="Cambria"/>
              </a:rPr>
              <a:t>most</a:t>
            </a:r>
            <a:r>
              <a:rPr sz="1100" b="1" i="1" spc="9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85" dirty="0">
                <a:solidFill>
                  <a:srgbClr val="C00000"/>
                </a:solidFill>
                <a:latin typeface="Cambria"/>
                <a:cs typeface="Cambria"/>
              </a:rPr>
              <a:t>computers,</a:t>
            </a:r>
            <a:r>
              <a:rPr sz="1100" b="1" i="1" spc="9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85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100" b="1" i="1" spc="90" dirty="0">
                <a:solidFill>
                  <a:srgbClr val="C00000"/>
                </a:solidFill>
                <a:latin typeface="Cambria"/>
                <a:cs typeface="Cambria"/>
              </a:rPr>
              <a:t> multiplication</a:t>
            </a:r>
            <a:r>
              <a:rPr sz="1100" b="1" i="1" spc="9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75" dirty="0">
                <a:solidFill>
                  <a:srgbClr val="C00000"/>
                </a:solidFill>
                <a:latin typeface="Cambria"/>
                <a:cs typeface="Cambria"/>
              </a:rPr>
              <a:t>operation</a:t>
            </a:r>
            <a:r>
              <a:rPr sz="1100" b="1" i="1" spc="8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95" dirty="0">
                <a:solidFill>
                  <a:srgbClr val="C00000"/>
                </a:solidFill>
                <a:latin typeface="Cambria"/>
                <a:cs typeface="Cambria"/>
              </a:rPr>
              <a:t>is</a:t>
            </a:r>
            <a:r>
              <a:rPr sz="1100" b="1" i="1" spc="1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85" dirty="0">
                <a:solidFill>
                  <a:srgbClr val="C00000"/>
                </a:solidFill>
                <a:latin typeface="Cambria"/>
                <a:cs typeface="Cambria"/>
              </a:rPr>
              <a:t>implemented</a:t>
            </a:r>
            <a:r>
              <a:rPr sz="1100" b="1" i="1" spc="9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95" dirty="0">
                <a:solidFill>
                  <a:srgbClr val="C00000"/>
                </a:solidFill>
                <a:latin typeface="Cambria"/>
                <a:cs typeface="Cambria"/>
              </a:rPr>
              <a:t>with</a:t>
            </a:r>
            <a:r>
              <a:rPr sz="1100" b="1" i="1" spc="1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120" dirty="0">
                <a:solidFill>
                  <a:srgbClr val="C00000"/>
                </a:solidFill>
                <a:latin typeface="Cambria"/>
                <a:cs typeface="Cambria"/>
              </a:rPr>
              <a:t>a</a:t>
            </a:r>
            <a:r>
              <a:rPr sz="1100" b="1" i="1" spc="1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80" dirty="0">
                <a:solidFill>
                  <a:srgbClr val="C00000"/>
                </a:solidFill>
                <a:latin typeface="Cambria"/>
                <a:cs typeface="Cambria"/>
              </a:rPr>
              <a:t>sequence</a:t>
            </a:r>
            <a:r>
              <a:rPr sz="1100" b="1" i="1" spc="85" dirty="0">
                <a:solidFill>
                  <a:srgbClr val="C00000"/>
                </a:solidFill>
                <a:latin typeface="Cambria"/>
                <a:cs typeface="Cambria"/>
              </a:rPr>
              <a:t> of</a:t>
            </a:r>
            <a:r>
              <a:rPr sz="1100" b="1" i="1" spc="9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120" dirty="0">
                <a:solidFill>
                  <a:srgbClr val="C00000"/>
                </a:solidFill>
                <a:latin typeface="Cambria"/>
                <a:cs typeface="Cambria"/>
              </a:rPr>
              <a:t>add</a:t>
            </a:r>
            <a:r>
              <a:rPr sz="1100" b="1" i="1" spc="12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114" dirty="0">
                <a:solidFill>
                  <a:srgbClr val="C00000"/>
                </a:solidFill>
                <a:latin typeface="Cambria"/>
                <a:cs typeface="Cambria"/>
              </a:rPr>
              <a:t>and</a:t>
            </a:r>
            <a:r>
              <a:rPr sz="1100" b="1" i="1" spc="1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100" dirty="0">
                <a:solidFill>
                  <a:srgbClr val="C00000"/>
                </a:solidFill>
                <a:latin typeface="Cambria"/>
                <a:cs typeface="Cambria"/>
              </a:rPr>
              <a:t>shift </a:t>
            </a:r>
            <a:r>
              <a:rPr sz="1100" b="1" i="1" spc="10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75" dirty="0">
                <a:solidFill>
                  <a:srgbClr val="C00000"/>
                </a:solidFill>
                <a:latin typeface="Cambria"/>
                <a:cs typeface="Cambria"/>
              </a:rPr>
              <a:t>micro-operations. Division </a:t>
            </a:r>
            <a:r>
              <a:rPr sz="1100" b="1" i="1" spc="90" dirty="0">
                <a:solidFill>
                  <a:srgbClr val="C00000"/>
                </a:solidFill>
                <a:latin typeface="Cambria"/>
                <a:cs typeface="Cambria"/>
              </a:rPr>
              <a:t>is </a:t>
            </a:r>
            <a:r>
              <a:rPr sz="1100" b="1" i="1" spc="85" dirty="0">
                <a:solidFill>
                  <a:srgbClr val="C00000"/>
                </a:solidFill>
                <a:latin typeface="Cambria"/>
                <a:cs typeface="Cambria"/>
              </a:rPr>
              <a:t>implemented </a:t>
            </a:r>
            <a:r>
              <a:rPr sz="1100" b="1" i="1" spc="95" dirty="0">
                <a:solidFill>
                  <a:srgbClr val="C00000"/>
                </a:solidFill>
                <a:latin typeface="Cambria"/>
                <a:cs typeface="Cambria"/>
              </a:rPr>
              <a:t>with </a:t>
            </a:r>
            <a:r>
              <a:rPr sz="1100" b="1" i="1" spc="120" dirty="0">
                <a:solidFill>
                  <a:srgbClr val="C00000"/>
                </a:solidFill>
                <a:latin typeface="Cambria"/>
                <a:cs typeface="Cambria"/>
              </a:rPr>
              <a:t>a </a:t>
            </a:r>
            <a:r>
              <a:rPr sz="1100" b="1" i="1" spc="80" dirty="0">
                <a:solidFill>
                  <a:srgbClr val="C00000"/>
                </a:solidFill>
                <a:latin typeface="Cambria"/>
                <a:cs typeface="Cambria"/>
              </a:rPr>
              <a:t>sequence </a:t>
            </a:r>
            <a:r>
              <a:rPr sz="1100" b="1" i="1" spc="85" dirty="0">
                <a:solidFill>
                  <a:srgbClr val="C00000"/>
                </a:solidFill>
                <a:latin typeface="Cambria"/>
                <a:cs typeface="Cambria"/>
              </a:rPr>
              <a:t>of subtract </a:t>
            </a:r>
            <a:r>
              <a:rPr sz="1100" b="1" i="1" spc="114" dirty="0">
                <a:solidFill>
                  <a:srgbClr val="C00000"/>
                </a:solidFill>
                <a:latin typeface="Cambria"/>
                <a:cs typeface="Cambria"/>
              </a:rPr>
              <a:t>and </a:t>
            </a:r>
            <a:r>
              <a:rPr sz="1100" b="1" i="1" spc="100" dirty="0">
                <a:solidFill>
                  <a:srgbClr val="C00000"/>
                </a:solidFill>
                <a:latin typeface="Cambria"/>
                <a:cs typeface="Cambria"/>
              </a:rPr>
              <a:t>shift </a:t>
            </a:r>
            <a:r>
              <a:rPr sz="1100" b="1" i="1" spc="10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100" b="1" i="1" spc="75" dirty="0">
                <a:solidFill>
                  <a:srgbClr val="C00000"/>
                </a:solidFill>
                <a:latin typeface="Cambria"/>
                <a:cs typeface="Cambria"/>
              </a:rPr>
              <a:t>micro-operations.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6600825"/>
            <a:ext cx="5970905" cy="188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46700"/>
              </a:lnSpc>
              <a:spcBef>
                <a:spcPts val="100"/>
              </a:spcBef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arithmetic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micro-operations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listed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50" dirty="0">
                <a:latin typeface="Cambria"/>
                <a:cs typeface="Cambria"/>
              </a:rPr>
              <a:t>above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table 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60" dirty="0">
                <a:latin typeface="Cambria"/>
                <a:cs typeface="Cambria"/>
              </a:rPr>
              <a:t>be  </a:t>
            </a:r>
            <a:r>
              <a:rPr sz="1200" spc="65" dirty="0">
                <a:latin typeface="Cambria"/>
                <a:cs typeface="Cambria"/>
              </a:rPr>
              <a:t>implemented 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one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composite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arithmetic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circuit.</a:t>
            </a:r>
            <a:endParaRPr sz="1200">
              <a:latin typeface="Cambria"/>
              <a:cs typeface="Cambria"/>
            </a:endParaRPr>
          </a:p>
          <a:p>
            <a:pPr marL="12700" marR="5080" algn="just">
              <a:lnSpc>
                <a:spcPct val="147100"/>
              </a:lnSpc>
              <a:spcBef>
                <a:spcPts val="990"/>
              </a:spcBef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basic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b="1" spc="85" dirty="0">
                <a:solidFill>
                  <a:srgbClr val="00AF50"/>
                </a:solidFill>
                <a:latin typeface="Cambria"/>
                <a:cs typeface="Cambria"/>
              </a:rPr>
              <a:t>component</a:t>
            </a:r>
            <a:r>
              <a:rPr sz="1200" b="1" spc="9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b="1" spc="60" dirty="0">
                <a:solidFill>
                  <a:srgbClr val="00AF50"/>
                </a:solidFill>
                <a:latin typeface="Cambria"/>
                <a:cs typeface="Cambria"/>
              </a:rPr>
              <a:t>of</a:t>
            </a:r>
            <a:r>
              <a:rPr sz="1200" b="1" spc="65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b="1" spc="70" dirty="0">
                <a:solidFill>
                  <a:srgbClr val="00AF50"/>
                </a:solidFill>
                <a:latin typeface="Cambria"/>
                <a:cs typeface="Cambria"/>
              </a:rPr>
              <a:t>an</a:t>
            </a:r>
            <a:r>
              <a:rPr sz="1200" b="1" spc="75" dirty="0">
                <a:solidFill>
                  <a:srgbClr val="00AF50"/>
                </a:solidFill>
                <a:latin typeface="Cambria"/>
                <a:cs typeface="Cambria"/>
              </a:rPr>
              <a:t> arithmetic</a:t>
            </a:r>
            <a:r>
              <a:rPr sz="1200" b="1" spc="8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b="1" spc="75" dirty="0">
                <a:solidFill>
                  <a:srgbClr val="00AF50"/>
                </a:solidFill>
                <a:latin typeface="Cambria"/>
                <a:cs typeface="Cambria"/>
              </a:rPr>
              <a:t>circuit</a:t>
            </a:r>
            <a:r>
              <a:rPr sz="1200" b="1" spc="8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b="1" spc="60" dirty="0">
                <a:solidFill>
                  <a:srgbClr val="00AF50"/>
                </a:solidFill>
                <a:latin typeface="Cambria"/>
                <a:cs typeface="Cambria"/>
              </a:rPr>
              <a:t>is</a:t>
            </a:r>
            <a:r>
              <a:rPr sz="1200" b="1" spc="65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b="1" spc="90" dirty="0">
                <a:solidFill>
                  <a:srgbClr val="00AF50"/>
                </a:solidFill>
                <a:latin typeface="Cambria"/>
                <a:cs typeface="Cambria"/>
              </a:rPr>
              <a:t>the</a:t>
            </a:r>
            <a:r>
              <a:rPr sz="1200" b="1" spc="95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b="1" spc="35" dirty="0">
                <a:solidFill>
                  <a:srgbClr val="00AF50"/>
                </a:solidFill>
                <a:latin typeface="Cambria"/>
                <a:cs typeface="Cambria"/>
              </a:rPr>
              <a:t>parallel</a:t>
            </a:r>
            <a:r>
              <a:rPr sz="1200" b="1" spc="4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200" b="1" spc="55" dirty="0">
                <a:solidFill>
                  <a:srgbClr val="00AF50"/>
                </a:solidFill>
                <a:latin typeface="Cambria"/>
                <a:cs typeface="Cambria"/>
              </a:rPr>
              <a:t>adder</a:t>
            </a:r>
            <a:r>
              <a:rPr sz="1200" spc="55" dirty="0">
                <a:latin typeface="Cambria"/>
                <a:cs typeface="Cambria"/>
              </a:rPr>
              <a:t>.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By 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controlling 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80" dirty="0">
                <a:latin typeface="Cambria"/>
                <a:cs typeface="Cambria"/>
              </a:rPr>
              <a:t>data </a:t>
            </a:r>
            <a:r>
              <a:rPr sz="1200" spc="85" dirty="0">
                <a:latin typeface="Cambria"/>
                <a:cs typeface="Cambria"/>
              </a:rPr>
              <a:t>inputs </a:t>
            </a:r>
            <a:r>
              <a:rPr sz="1200" spc="40" dirty="0">
                <a:latin typeface="Cambria"/>
                <a:cs typeface="Cambria"/>
              </a:rPr>
              <a:t>to 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adder, </a:t>
            </a:r>
            <a:r>
              <a:rPr sz="1200" spc="35" dirty="0">
                <a:latin typeface="Cambria"/>
                <a:cs typeface="Cambria"/>
              </a:rPr>
              <a:t>it 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60" dirty="0">
                <a:latin typeface="Cambria"/>
                <a:cs typeface="Cambria"/>
              </a:rPr>
              <a:t>possible </a:t>
            </a:r>
            <a:r>
              <a:rPr sz="1200" spc="40" dirty="0">
                <a:latin typeface="Cambria"/>
                <a:cs typeface="Cambria"/>
              </a:rPr>
              <a:t>to  </a:t>
            </a:r>
            <a:r>
              <a:rPr sz="1200" spc="65" dirty="0">
                <a:latin typeface="Cambria"/>
                <a:cs typeface="Cambria"/>
              </a:rPr>
              <a:t>obtain </a:t>
            </a:r>
            <a:r>
              <a:rPr sz="1200" spc="40" dirty="0">
                <a:latin typeface="Cambria"/>
                <a:cs typeface="Cambria"/>
              </a:rPr>
              <a:t>different  </a:t>
            </a:r>
            <a:r>
              <a:rPr sz="1200" spc="60" dirty="0">
                <a:latin typeface="Cambria"/>
                <a:cs typeface="Cambria"/>
              </a:rPr>
              <a:t>types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arithmetic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operations.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diagram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4-bit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arithmetic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circuit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shown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below: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9714" y="2409444"/>
            <a:ext cx="4937760" cy="18665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65247" y="5658992"/>
            <a:ext cx="20427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60" dirty="0">
                <a:latin typeface="Cambria"/>
                <a:cs typeface="Cambria"/>
              </a:rPr>
              <a:t>Fig: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4-bit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arithmetic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circuit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0604" y="9034983"/>
            <a:ext cx="958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Symbol"/>
                <a:cs typeface="Symbol"/>
              </a:rPr>
              <a:t>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604" y="5975985"/>
            <a:ext cx="5742305" cy="3279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marR="5080" indent="-228600" algn="just">
              <a:lnSpc>
                <a:spcPct val="147500"/>
              </a:lnSpc>
              <a:spcBef>
                <a:spcPts val="100"/>
              </a:spcBef>
              <a:buFont typeface="Symbol"/>
              <a:buChar char=""/>
              <a:tabLst>
                <a:tab pos="241300" algn="l"/>
              </a:tabLst>
            </a:pPr>
            <a:r>
              <a:rPr sz="1200" spc="35" dirty="0">
                <a:latin typeface="Cambria"/>
                <a:cs typeface="Cambria"/>
              </a:rPr>
              <a:t>It </a:t>
            </a:r>
            <a:r>
              <a:rPr sz="1200" spc="110" dirty="0">
                <a:latin typeface="Cambria"/>
                <a:cs typeface="Cambria"/>
              </a:rPr>
              <a:t>has </a:t>
            </a:r>
            <a:r>
              <a:rPr sz="1200" b="1" spc="45" dirty="0">
                <a:solidFill>
                  <a:srgbClr val="C00000"/>
                </a:solidFill>
                <a:latin typeface="Cambria"/>
                <a:cs typeface="Cambria"/>
              </a:rPr>
              <a:t>four </a:t>
            </a:r>
            <a:r>
              <a:rPr sz="1200" b="1" spc="40" dirty="0">
                <a:solidFill>
                  <a:srgbClr val="C00000"/>
                </a:solidFill>
                <a:latin typeface="Cambria"/>
                <a:cs typeface="Cambria"/>
              </a:rPr>
              <a:t>full-adder </a:t>
            </a:r>
            <a:r>
              <a:rPr sz="1200" b="1" spc="75" dirty="0">
                <a:solidFill>
                  <a:srgbClr val="C00000"/>
                </a:solidFill>
                <a:latin typeface="Cambria"/>
                <a:cs typeface="Cambria"/>
              </a:rPr>
              <a:t>circuits </a:t>
            </a:r>
            <a:r>
              <a:rPr sz="1200" b="1" spc="95" dirty="0">
                <a:solidFill>
                  <a:srgbClr val="C00000"/>
                </a:solidFill>
                <a:latin typeface="Cambria"/>
                <a:cs typeface="Cambria"/>
              </a:rPr>
              <a:t>that </a:t>
            </a:r>
            <a:r>
              <a:rPr sz="1200" b="1" spc="85" dirty="0">
                <a:solidFill>
                  <a:srgbClr val="C00000"/>
                </a:solidFill>
                <a:latin typeface="Cambria"/>
                <a:cs typeface="Cambria"/>
              </a:rPr>
              <a:t>constitute </a:t>
            </a:r>
            <a:r>
              <a:rPr sz="1200" b="1" spc="90" dirty="0">
                <a:solidFill>
                  <a:srgbClr val="C00000"/>
                </a:solidFill>
                <a:latin typeface="Cambria"/>
                <a:cs typeface="Cambria"/>
              </a:rPr>
              <a:t>the </a:t>
            </a:r>
            <a:r>
              <a:rPr sz="1200" b="1" spc="55" dirty="0">
                <a:solidFill>
                  <a:srgbClr val="C00000"/>
                </a:solidFill>
                <a:latin typeface="Cambria"/>
                <a:cs typeface="Cambria"/>
              </a:rPr>
              <a:t>4-bit </a:t>
            </a:r>
            <a:r>
              <a:rPr sz="1200" b="1" spc="40" dirty="0">
                <a:solidFill>
                  <a:srgbClr val="C00000"/>
                </a:solidFill>
                <a:latin typeface="Cambria"/>
                <a:cs typeface="Cambria"/>
              </a:rPr>
              <a:t>adder </a:t>
            </a:r>
            <a:r>
              <a:rPr sz="1200" b="1" spc="60" dirty="0">
                <a:solidFill>
                  <a:srgbClr val="C00000"/>
                </a:solidFill>
                <a:latin typeface="Cambria"/>
                <a:cs typeface="Cambria"/>
              </a:rPr>
              <a:t>and </a:t>
            </a:r>
            <a:r>
              <a:rPr sz="1200" b="1" spc="45" dirty="0">
                <a:solidFill>
                  <a:srgbClr val="C00000"/>
                </a:solidFill>
                <a:latin typeface="Cambria"/>
                <a:cs typeface="Cambria"/>
              </a:rPr>
              <a:t>four </a:t>
            </a:r>
            <a:r>
              <a:rPr sz="1200" b="1" spc="5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b="1" spc="65" dirty="0">
                <a:solidFill>
                  <a:srgbClr val="C00000"/>
                </a:solidFill>
                <a:latin typeface="Cambria"/>
                <a:cs typeface="Cambria"/>
              </a:rPr>
              <a:t>multiplexers</a:t>
            </a:r>
            <a:r>
              <a:rPr sz="1200" b="1" spc="1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choosing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different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operations.</a:t>
            </a:r>
            <a:endParaRPr sz="1200">
              <a:latin typeface="Cambria"/>
              <a:cs typeface="Cambria"/>
            </a:endParaRPr>
          </a:p>
          <a:p>
            <a:pPr marL="240665" indent="-228600" algn="just">
              <a:lnSpc>
                <a:spcPct val="100000"/>
              </a:lnSpc>
              <a:spcBef>
                <a:spcPts val="740"/>
              </a:spcBef>
              <a:buFont typeface="Symbol"/>
              <a:buChar char=""/>
              <a:tabLst>
                <a:tab pos="241300" algn="l"/>
              </a:tabLst>
            </a:pPr>
            <a:r>
              <a:rPr sz="1200" spc="45" dirty="0">
                <a:latin typeface="Cambria"/>
                <a:cs typeface="Cambria"/>
              </a:rPr>
              <a:t>There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4-bit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50" dirty="0">
                <a:latin typeface="Cambria"/>
                <a:cs typeface="Cambria"/>
              </a:rPr>
              <a:t>B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4-bit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output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50" dirty="0">
                <a:latin typeface="Cambria"/>
                <a:cs typeface="Cambria"/>
              </a:rPr>
              <a:t>D.</a:t>
            </a:r>
            <a:endParaRPr sz="1200">
              <a:latin typeface="Cambria"/>
              <a:cs typeface="Cambria"/>
            </a:endParaRPr>
          </a:p>
          <a:p>
            <a:pPr marL="697865" marR="8255" lvl="1" indent="-228600" algn="just">
              <a:lnSpc>
                <a:spcPct val="146700"/>
              </a:lnSpc>
              <a:buFont typeface="Courier New"/>
              <a:buChar char="o"/>
              <a:tabLst>
                <a:tab pos="698500" algn="l"/>
              </a:tabLst>
            </a:pPr>
            <a:r>
              <a:rPr sz="1200" spc="60" dirty="0">
                <a:latin typeface="Cambria"/>
                <a:cs typeface="Cambria"/>
              </a:rPr>
              <a:t>The four </a:t>
            </a:r>
            <a:r>
              <a:rPr sz="1200" spc="85" dirty="0">
                <a:latin typeface="Cambria"/>
                <a:cs typeface="Cambria"/>
              </a:rPr>
              <a:t>inputs </a:t>
            </a:r>
            <a:r>
              <a:rPr sz="1200" spc="55" dirty="0">
                <a:latin typeface="Cambria"/>
                <a:cs typeface="Cambria"/>
              </a:rPr>
              <a:t>from </a:t>
            </a:r>
            <a:r>
              <a:rPr sz="1200" spc="65" dirty="0">
                <a:latin typeface="Cambria"/>
                <a:cs typeface="Cambria"/>
              </a:rPr>
              <a:t>A </a:t>
            </a:r>
            <a:r>
              <a:rPr sz="1200" spc="40" dirty="0">
                <a:latin typeface="Cambria"/>
                <a:cs typeface="Cambria"/>
              </a:rPr>
              <a:t>go </a:t>
            </a:r>
            <a:r>
              <a:rPr sz="1200" spc="45" dirty="0">
                <a:latin typeface="Cambria"/>
                <a:cs typeface="Cambria"/>
              </a:rPr>
              <a:t>directly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75" dirty="0">
                <a:latin typeface="Cambria"/>
                <a:cs typeface="Cambria"/>
              </a:rPr>
              <a:t>X </a:t>
            </a:r>
            <a:r>
              <a:rPr sz="1200" spc="85" dirty="0">
                <a:latin typeface="Cambria"/>
                <a:cs typeface="Cambria"/>
              </a:rPr>
              <a:t>inputs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binary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adder.</a:t>
            </a:r>
            <a:endParaRPr sz="1200">
              <a:latin typeface="Cambria"/>
              <a:cs typeface="Cambria"/>
            </a:endParaRPr>
          </a:p>
          <a:p>
            <a:pPr marL="697865" marR="5715" lvl="1" indent="-228600" algn="just">
              <a:lnSpc>
                <a:spcPct val="146700"/>
              </a:lnSpc>
              <a:spcBef>
                <a:spcPts val="5"/>
              </a:spcBef>
              <a:buFont typeface="Courier New"/>
              <a:buChar char="o"/>
              <a:tabLst>
                <a:tab pos="698500" algn="l"/>
              </a:tabLst>
            </a:pPr>
            <a:r>
              <a:rPr sz="1200" spc="120" dirty="0">
                <a:latin typeface="Cambria"/>
                <a:cs typeface="Cambria"/>
              </a:rPr>
              <a:t>Each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0" dirty="0">
                <a:latin typeface="Cambria"/>
                <a:cs typeface="Cambria"/>
              </a:rPr>
              <a:t>four </a:t>
            </a:r>
            <a:r>
              <a:rPr sz="1200" spc="85" dirty="0">
                <a:latin typeface="Cambria"/>
                <a:cs typeface="Cambria"/>
              </a:rPr>
              <a:t>inputs </a:t>
            </a:r>
            <a:r>
              <a:rPr sz="1200" spc="50" dirty="0">
                <a:latin typeface="Cambria"/>
                <a:cs typeface="Cambria"/>
              </a:rPr>
              <a:t>from </a:t>
            </a:r>
            <a:r>
              <a:rPr sz="1200" spc="150" dirty="0">
                <a:latin typeface="Cambria"/>
                <a:cs typeface="Cambria"/>
              </a:rPr>
              <a:t>B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75" dirty="0">
                <a:latin typeface="Cambria"/>
                <a:cs typeface="Cambria"/>
              </a:rPr>
              <a:t>connected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80" dirty="0">
                <a:latin typeface="Cambria"/>
                <a:cs typeface="Cambria"/>
              </a:rPr>
              <a:t>data </a:t>
            </a:r>
            <a:r>
              <a:rPr sz="1200" spc="85" dirty="0">
                <a:latin typeface="Cambria"/>
                <a:cs typeface="Cambria"/>
              </a:rPr>
              <a:t>inputs </a:t>
            </a:r>
            <a:r>
              <a:rPr sz="1200" spc="20" dirty="0">
                <a:latin typeface="Cambria"/>
                <a:cs typeface="Cambria"/>
              </a:rPr>
              <a:t>of 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multiplexers.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multiplexers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data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also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receive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complement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45" dirty="0">
                <a:latin typeface="Cambria"/>
                <a:cs typeface="Cambria"/>
              </a:rPr>
              <a:t>B.</a:t>
            </a:r>
            <a:endParaRPr sz="1200">
              <a:latin typeface="Cambria"/>
              <a:cs typeface="Cambria"/>
            </a:endParaRPr>
          </a:p>
          <a:p>
            <a:pPr marL="697865" lvl="1" indent="-229235" algn="just">
              <a:lnSpc>
                <a:spcPct val="100000"/>
              </a:lnSpc>
              <a:spcBef>
                <a:spcPts val="685"/>
              </a:spcBef>
              <a:buFont typeface="Courier New"/>
              <a:buChar char="o"/>
              <a:tabLst>
                <a:tab pos="6985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other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connected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logic-0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logic-1.</a:t>
            </a:r>
            <a:endParaRPr sz="1200">
              <a:latin typeface="Cambria"/>
              <a:cs typeface="Cambria"/>
            </a:endParaRPr>
          </a:p>
          <a:p>
            <a:pPr marL="1155065" marR="5080" lvl="2" indent="-228600" algn="just">
              <a:lnSpc>
                <a:spcPct val="146600"/>
              </a:lnSpc>
              <a:buFont typeface="Wingdings"/>
              <a:buChar char=""/>
              <a:tabLst>
                <a:tab pos="1155700" algn="l"/>
              </a:tabLst>
            </a:pPr>
            <a:r>
              <a:rPr sz="1200" spc="60" dirty="0">
                <a:latin typeface="Cambria"/>
                <a:cs typeface="Cambria"/>
              </a:rPr>
              <a:t>Logic-0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50" dirty="0">
                <a:latin typeface="Cambria"/>
                <a:cs typeface="Cambria"/>
              </a:rPr>
              <a:t>fixed </a:t>
            </a:r>
            <a:r>
              <a:rPr sz="1200" spc="45" dirty="0">
                <a:latin typeface="Cambria"/>
                <a:cs typeface="Cambria"/>
              </a:rPr>
              <a:t>voltage </a:t>
            </a:r>
            <a:r>
              <a:rPr sz="1200" spc="70" dirty="0">
                <a:latin typeface="Cambria"/>
                <a:cs typeface="Cambria"/>
              </a:rPr>
              <a:t>value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5" dirty="0">
                <a:latin typeface="Cambria"/>
                <a:cs typeface="Cambria"/>
              </a:rPr>
              <a:t>logic-1 </a:t>
            </a:r>
            <a:r>
              <a:rPr sz="1200" spc="75" dirty="0">
                <a:latin typeface="Cambria"/>
                <a:cs typeface="Cambria"/>
              </a:rPr>
              <a:t>signal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55" dirty="0">
                <a:latin typeface="Cambria"/>
                <a:cs typeface="Cambria"/>
              </a:rPr>
              <a:t>be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generated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through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inverter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whose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0.</a:t>
            </a:r>
            <a:endParaRPr sz="1200">
              <a:latin typeface="Cambria"/>
              <a:cs typeface="Cambria"/>
            </a:endParaRPr>
          </a:p>
          <a:p>
            <a:pPr marL="240665" algn="just">
              <a:lnSpc>
                <a:spcPct val="100000"/>
              </a:lnSpc>
              <a:spcBef>
                <a:spcPts val="840"/>
              </a:spcBef>
            </a:pPr>
            <a:r>
              <a:rPr sz="1800" spc="89" baseline="4629" dirty="0">
                <a:latin typeface="Cambria"/>
                <a:cs typeface="Cambria"/>
              </a:rPr>
              <a:t>The</a:t>
            </a:r>
            <a:r>
              <a:rPr sz="1800" spc="165" baseline="4629" dirty="0">
                <a:latin typeface="Cambria"/>
                <a:cs typeface="Cambria"/>
              </a:rPr>
              <a:t> </a:t>
            </a:r>
            <a:r>
              <a:rPr sz="1800" spc="89" baseline="4629" dirty="0">
                <a:latin typeface="Cambria"/>
                <a:cs typeface="Cambria"/>
              </a:rPr>
              <a:t>four</a:t>
            </a:r>
            <a:r>
              <a:rPr sz="1800" spc="179" baseline="4629" dirty="0">
                <a:latin typeface="Cambria"/>
                <a:cs typeface="Cambria"/>
              </a:rPr>
              <a:t> </a:t>
            </a:r>
            <a:r>
              <a:rPr sz="1800" spc="97" baseline="4629" dirty="0">
                <a:latin typeface="Cambria"/>
                <a:cs typeface="Cambria"/>
              </a:rPr>
              <a:t>multiplexers</a:t>
            </a:r>
            <a:r>
              <a:rPr sz="1800" spc="172" baseline="4629" dirty="0">
                <a:latin typeface="Cambria"/>
                <a:cs typeface="Cambria"/>
              </a:rPr>
              <a:t> </a:t>
            </a:r>
            <a:r>
              <a:rPr sz="1800" spc="82" baseline="4629" dirty="0">
                <a:latin typeface="Cambria"/>
                <a:cs typeface="Cambria"/>
              </a:rPr>
              <a:t>are</a:t>
            </a:r>
            <a:r>
              <a:rPr sz="1800" spc="172" baseline="4629" dirty="0">
                <a:latin typeface="Cambria"/>
                <a:cs typeface="Cambria"/>
              </a:rPr>
              <a:t> </a:t>
            </a:r>
            <a:r>
              <a:rPr sz="1800" spc="82" baseline="4629" dirty="0">
                <a:latin typeface="Cambria"/>
                <a:cs typeface="Cambria"/>
              </a:rPr>
              <a:t>controlled</a:t>
            </a:r>
            <a:r>
              <a:rPr sz="1800" spc="172" baseline="4629" dirty="0">
                <a:latin typeface="Cambria"/>
                <a:cs typeface="Cambria"/>
              </a:rPr>
              <a:t> </a:t>
            </a:r>
            <a:r>
              <a:rPr sz="1800" spc="89" baseline="4629" dirty="0">
                <a:latin typeface="Cambria"/>
                <a:cs typeface="Cambria"/>
              </a:rPr>
              <a:t>by</a:t>
            </a:r>
            <a:r>
              <a:rPr sz="1800" spc="172" baseline="4629" dirty="0">
                <a:latin typeface="Cambria"/>
                <a:cs typeface="Cambria"/>
              </a:rPr>
              <a:t> </a:t>
            </a:r>
            <a:r>
              <a:rPr sz="1800" spc="44" baseline="4629" dirty="0">
                <a:latin typeface="Cambria"/>
                <a:cs typeface="Cambria"/>
              </a:rPr>
              <a:t>two</a:t>
            </a:r>
            <a:r>
              <a:rPr sz="1800" spc="179" baseline="4629" dirty="0">
                <a:latin typeface="Cambria"/>
                <a:cs typeface="Cambria"/>
              </a:rPr>
              <a:t> </a:t>
            </a:r>
            <a:r>
              <a:rPr sz="1800" spc="89" baseline="4629" dirty="0">
                <a:latin typeface="Cambria"/>
                <a:cs typeface="Cambria"/>
              </a:rPr>
              <a:t>selection</a:t>
            </a:r>
            <a:r>
              <a:rPr sz="1800" spc="172" baseline="4629" dirty="0">
                <a:latin typeface="Cambria"/>
                <a:cs typeface="Cambria"/>
              </a:rPr>
              <a:t> </a:t>
            </a:r>
            <a:r>
              <a:rPr sz="1800" spc="142" baseline="4629" dirty="0">
                <a:latin typeface="Cambria"/>
                <a:cs typeface="Cambria"/>
              </a:rPr>
              <a:t>inputs,</a:t>
            </a:r>
            <a:r>
              <a:rPr sz="1800" spc="179" baseline="4629" dirty="0">
                <a:latin typeface="Cambria"/>
                <a:cs typeface="Cambria"/>
              </a:rPr>
              <a:t> </a:t>
            </a:r>
            <a:r>
              <a:rPr sz="1800" spc="187" baseline="4629" dirty="0">
                <a:latin typeface="Cambria"/>
                <a:cs typeface="Cambria"/>
              </a:rPr>
              <a:t>S</a:t>
            </a:r>
            <a:r>
              <a:rPr sz="800" spc="125" dirty="0">
                <a:latin typeface="Cambria"/>
                <a:cs typeface="Cambria"/>
              </a:rPr>
              <a:t>1</a:t>
            </a:r>
            <a:r>
              <a:rPr sz="800" spc="210" dirty="0">
                <a:latin typeface="Cambria"/>
                <a:cs typeface="Cambria"/>
              </a:rPr>
              <a:t> </a:t>
            </a:r>
            <a:r>
              <a:rPr sz="1800" spc="150" baseline="4629" dirty="0">
                <a:latin typeface="Cambria"/>
                <a:cs typeface="Cambria"/>
              </a:rPr>
              <a:t>and</a:t>
            </a:r>
            <a:r>
              <a:rPr sz="1800" spc="172" baseline="4629" dirty="0">
                <a:latin typeface="Cambria"/>
                <a:cs typeface="Cambria"/>
              </a:rPr>
              <a:t> </a:t>
            </a:r>
            <a:r>
              <a:rPr sz="1800" spc="195" baseline="4629" dirty="0">
                <a:latin typeface="Cambria"/>
                <a:cs typeface="Cambria"/>
              </a:rPr>
              <a:t>S</a:t>
            </a:r>
            <a:r>
              <a:rPr sz="800" spc="130" dirty="0">
                <a:latin typeface="Cambria"/>
                <a:cs typeface="Cambria"/>
              </a:rPr>
              <a:t>0</a:t>
            </a:r>
            <a:r>
              <a:rPr sz="1800" spc="195" baseline="4629" dirty="0">
                <a:latin typeface="Cambria"/>
                <a:cs typeface="Cambria"/>
              </a:rPr>
              <a:t>.</a:t>
            </a:r>
            <a:endParaRPr sz="1800" baseline="4629">
              <a:latin typeface="Cambria"/>
              <a:cs typeface="Cambri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42160" y="434340"/>
            <a:ext cx="3688079" cy="4952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0604" y="330200"/>
            <a:ext cx="958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Symbol"/>
                <a:cs typeface="Symbol"/>
              </a:rPr>
              <a:t>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59153" y="269240"/>
            <a:ext cx="5511800" cy="80581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algn="just">
              <a:lnSpc>
                <a:spcPct val="143300"/>
              </a:lnSpc>
              <a:spcBef>
                <a:spcPts val="50"/>
              </a:spcBef>
            </a:pPr>
            <a:r>
              <a:rPr sz="1800" spc="89" baseline="4629" dirty="0">
                <a:latin typeface="Cambria"/>
                <a:cs typeface="Cambria"/>
              </a:rPr>
              <a:t>The</a:t>
            </a:r>
            <a:r>
              <a:rPr sz="1800" spc="97" baseline="4629" dirty="0">
                <a:latin typeface="Cambria"/>
                <a:cs typeface="Cambria"/>
              </a:rPr>
              <a:t> </a:t>
            </a:r>
            <a:r>
              <a:rPr sz="1800" spc="127" baseline="4629" dirty="0">
                <a:latin typeface="Cambria"/>
                <a:cs typeface="Cambria"/>
              </a:rPr>
              <a:t>input</a:t>
            </a:r>
            <a:r>
              <a:rPr sz="1800" spc="135" baseline="4629" dirty="0">
                <a:latin typeface="Cambria"/>
                <a:cs typeface="Cambria"/>
              </a:rPr>
              <a:t> </a:t>
            </a:r>
            <a:r>
              <a:rPr sz="1800" spc="89" baseline="4629" dirty="0">
                <a:latin typeface="Cambria"/>
                <a:cs typeface="Cambria"/>
              </a:rPr>
              <a:t>carry</a:t>
            </a:r>
            <a:r>
              <a:rPr sz="1800" spc="97" baseline="4629" dirty="0">
                <a:latin typeface="Cambria"/>
                <a:cs typeface="Cambria"/>
              </a:rPr>
              <a:t> </a:t>
            </a:r>
            <a:r>
              <a:rPr sz="1800" spc="165" baseline="4629" dirty="0">
                <a:latin typeface="Cambria"/>
                <a:cs typeface="Cambria"/>
              </a:rPr>
              <a:t>C</a:t>
            </a:r>
            <a:r>
              <a:rPr sz="800" spc="110" dirty="0">
                <a:latin typeface="Cambria"/>
                <a:cs typeface="Cambria"/>
              </a:rPr>
              <a:t>in</a:t>
            </a:r>
            <a:r>
              <a:rPr sz="800" spc="114" dirty="0">
                <a:latin typeface="Cambria"/>
                <a:cs typeface="Cambria"/>
              </a:rPr>
              <a:t> </a:t>
            </a:r>
            <a:r>
              <a:rPr sz="1800" spc="82" baseline="4629" dirty="0">
                <a:latin typeface="Cambria"/>
                <a:cs typeface="Cambria"/>
              </a:rPr>
              <a:t>goes</a:t>
            </a:r>
            <a:r>
              <a:rPr sz="1800" spc="89" baseline="4629" dirty="0">
                <a:latin typeface="Cambria"/>
                <a:cs typeface="Cambria"/>
              </a:rPr>
              <a:t> </a:t>
            </a:r>
            <a:r>
              <a:rPr sz="1800" spc="60" baseline="4629" dirty="0">
                <a:latin typeface="Cambria"/>
                <a:cs typeface="Cambria"/>
              </a:rPr>
              <a:t>to</a:t>
            </a:r>
            <a:r>
              <a:rPr sz="1800" spc="67" baseline="4629" dirty="0">
                <a:latin typeface="Cambria"/>
                <a:cs typeface="Cambria"/>
              </a:rPr>
              <a:t> </a:t>
            </a:r>
            <a:r>
              <a:rPr sz="1800" spc="104" baseline="4629" dirty="0">
                <a:latin typeface="Cambria"/>
                <a:cs typeface="Cambria"/>
              </a:rPr>
              <a:t>the</a:t>
            </a:r>
            <a:r>
              <a:rPr sz="1800" spc="112" baseline="4629" dirty="0">
                <a:latin typeface="Cambria"/>
                <a:cs typeface="Cambria"/>
              </a:rPr>
              <a:t> </a:t>
            </a:r>
            <a:r>
              <a:rPr sz="1800" spc="89" baseline="4629" dirty="0">
                <a:latin typeface="Cambria"/>
                <a:cs typeface="Cambria"/>
              </a:rPr>
              <a:t>carry</a:t>
            </a:r>
            <a:r>
              <a:rPr sz="1800" spc="97" baseline="4629" dirty="0">
                <a:latin typeface="Cambria"/>
                <a:cs typeface="Cambria"/>
              </a:rPr>
              <a:t> </a:t>
            </a:r>
            <a:r>
              <a:rPr sz="1800" spc="127" baseline="4629" dirty="0">
                <a:latin typeface="Cambria"/>
                <a:cs typeface="Cambria"/>
              </a:rPr>
              <a:t>input</a:t>
            </a:r>
            <a:r>
              <a:rPr sz="1800" spc="135" baseline="4629" dirty="0">
                <a:latin typeface="Cambria"/>
                <a:cs typeface="Cambria"/>
              </a:rPr>
              <a:t> </a:t>
            </a:r>
            <a:r>
              <a:rPr sz="1800" spc="37" baseline="4629" dirty="0">
                <a:latin typeface="Cambria"/>
                <a:cs typeface="Cambria"/>
              </a:rPr>
              <a:t>of</a:t>
            </a:r>
            <a:r>
              <a:rPr sz="1800" spc="44" baseline="4629" dirty="0">
                <a:latin typeface="Cambria"/>
                <a:cs typeface="Cambria"/>
              </a:rPr>
              <a:t> </a:t>
            </a:r>
            <a:r>
              <a:rPr sz="1800" spc="104" baseline="4629" dirty="0">
                <a:latin typeface="Cambria"/>
                <a:cs typeface="Cambria"/>
              </a:rPr>
              <a:t>the</a:t>
            </a:r>
            <a:r>
              <a:rPr sz="1800" spc="112" baseline="4629" dirty="0">
                <a:latin typeface="Cambria"/>
                <a:cs typeface="Cambria"/>
              </a:rPr>
              <a:t> </a:t>
            </a:r>
            <a:r>
              <a:rPr sz="1800" spc="135" baseline="4629" dirty="0">
                <a:latin typeface="Cambria"/>
                <a:cs typeface="Cambria"/>
              </a:rPr>
              <a:t>FA</a:t>
            </a:r>
            <a:r>
              <a:rPr sz="1800" spc="142" baseline="4629" dirty="0">
                <a:latin typeface="Cambria"/>
                <a:cs typeface="Cambria"/>
              </a:rPr>
              <a:t> </a:t>
            </a:r>
            <a:r>
              <a:rPr sz="1800" spc="104" baseline="4629" dirty="0">
                <a:latin typeface="Cambria"/>
                <a:cs typeface="Cambria"/>
              </a:rPr>
              <a:t>in  the  </a:t>
            </a:r>
            <a:r>
              <a:rPr sz="1800" spc="97" baseline="4629" dirty="0">
                <a:latin typeface="Cambria"/>
                <a:cs typeface="Cambria"/>
              </a:rPr>
              <a:t>least </a:t>
            </a:r>
            <a:r>
              <a:rPr sz="1800" spc="104" baseline="4629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significant </a:t>
            </a:r>
            <a:r>
              <a:rPr sz="1200" spc="60" dirty="0">
                <a:latin typeface="Cambria"/>
                <a:cs typeface="Cambria"/>
              </a:rPr>
              <a:t>position.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other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carries  </a:t>
            </a:r>
            <a:r>
              <a:rPr sz="1200" spc="55" dirty="0">
                <a:latin typeface="Cambria"/>
                <a:cs typeface="Cambria"/>
              </a:rPr>
              <a:t>are  </a:t>
            </a:r>
            <a:r>
              <a:rPr sz="1200" spc="70" dirty="0">
                <a:latin typeface="Cambria"/>
                <a:cs typeface="Cambria"/>
              </a:rPr>
              <a:t>connected </a:t>
            </a:r>
            <a:r>
              <a:rPr sz="1200" spc="50" dirty="0">
                <a:latin typeface="Cambria"/>
                <a:cs typeface="Cambria"/>
              </a:rPr>
              <a:t>from  </a:t>
            </a:r>
            <a:r>
              <a:rPr sz="1200" spc="60" dirty="0">
                <a:latin typeface="Cambria"/>
                <a:cs typeface="Cambria"/>
              </a:rPr>
              <a:t>one  </a:t>
            </a:r>
            <a:r>
              <a:rPr sz="1200" spc="70" dirty="0">
                <a:latin typeface="Cambria"/>
                <a:cs typeface="Cambria"/>
              </a:rPr>
              <a:t>stage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next.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1204" y="1263142"/>
            <a:ext cx="6035040" cy="2936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output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adder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calculated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following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arithmetic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sum: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Cambria"/>
              <a:cs typeface="Cambria"/>
            </a:endParaRPr>
          </a:p>
          <a:p>
            <a:pPr marL="35560" algn="ctr">
              <a:lnSpc>
                <a:spcPct val="100000"/>
              </a:lnSpc>
            </a:pPr>
            <a:r>
              <a:rPr sz="1400" b="1" spc="105" dirty="0">
                <a:solidFill>
                  <a:srgbClr val="00AF50"/>
                </a:solidFill>
                <a:latin typeface="Cambria"/>
                <a:cs typeface="Cambria"/>
              </a:rPr>
              <a:t>D</a:t>
            </a:r>
            <a:r>
              <a:rPr sz="1400" b="1" spc="155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400" b="1" spc="10" dirty="0">
                <a:solidFill>
                  <a:srgbClr val="00AF50"/>
                </a:solidFill>
                <a:latin typeface="Cambria"/>
                <a:cs typeface="Cambria"/>
              </a:rPr>
              <a:t>=</a:t>
            </a:r>
            <a:r>
              <a:rPr sz="1400" b="1" spc="16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400" b="1" spc="95" dirty="0">
                <a:solidFill>
                  <a:srgbClr val="00AF50"/>
                </a:solidFill>
                <a:latin typeface="Cambria"/>
                <a:cs typeface="Cambria"/>
              </a:rPr>
              <a:t>A</a:t>
            </a:r>
            <a:r>
              <a:rPr sz="1400" b="1" spc="150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400" b="1" spc="10" dirty="0">
                <a:solidFill>
                  <a:srgbClr val="00AF50"/>
                </a:solidFill>
                <a:latin typeface="Cambria"/>
                <a:cs typeface="Cambria"/>
              </a:rPr>
              <a:t>+</a:t>
            </a:r>
            <a:r>
              <a:rPr sz="1400" b="1" spc="145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400" b="1" spc="135" dirty="0">
                <a:solidFill>
                  <a:srgbClr val="00AF50"/>
                </a:solidFill>
                <a:latin typeface="Cambria"/>
                <a:cs typeface="Cambria"/>
              </a:rPr>
              <a:t>Y</a:t>
            </a:r>
            <a:r>
              <a:rPr sz="1400" b="1" spc="165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400" b="1" spc="10" dirty="0">
                <a:solidFill>
                  <a:srgbClr val="00AF50"/>
                </a:solidFill>
                <a:latin typeface="Cambria"/>
                <a:cs typeface="Cambria"/>
              </a:rPr>
              <a:t>+</a:t>
            </a:r>
            <a:r>
              <a:rPr sz="1400" b="1" spc="145" dirty="0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sz="1400" b="1" spc="110" dirty="0">
                <a:solidFill>
                  <a:srgbClr val="00AF50"/>
                </a:solidFill>
                <a:latin typeface="Cambria"/>
                <a:cs typeface="Cambria"/>
              </a:rPr>
              <a:t>C</a:t>
            </a:r>
            <a:r>
              <a:rPr sz="1275" b="1" spc="165" baseline="-19607" dirty="0">
                <a:solidFill>
                  <a:srgbClr val="00AF50"/>
                </a:solidFill>
                <a:latin typeface="Cambria"/>
                <a:cs typeface="Cambria"/>
              </a:rPr>
              <a:t>in</a:t>
            </a:r>
            <a:endParaRPr sz="1275" baseline="-19607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Cambria"/>
              <a:cs typeface="Cambria"/>
            </a:endParaRPr>
          </a:p>
          <a:p>
            <a:pPr marL="63500">
              <a:lnSpc>
                <a:spcPct val="100000"/>
              </a:lnSpc>
            </a:pPr>
            <a:r>
              <a:rPr sz="1200" spc="65" dirty="0">
                <a:latin typeface="Cambria"/>
                <a:cs typeface="Cambria"/>
              </a:rPr>
              <a:t>Where,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50">
              <a:latin typeface="Cambria"/>
              <a:cs typeface="Cambria"/>
            </a:endParaRPr>
          </a:p>
          <a:p>
            <a:pPr marL="520065" indent="-228600" algn="just">
              <a:lnSpc>
                <a:spcPct val="100000"/>
              </a:lnSpc>
              <a:buFont typeface="Symbol"/>
              <a:buChar char=""/>
              <a:tabLst>
                <a:tab pos="520700" algn="l"/>
              </a:tabLst>
            </a:pP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4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bit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number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75" dirty="0">
                <a:latin typeface="Cambria"/>
                <a:cs typeface="Cambria"/>
              </a:rPr>
              <a:t>X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and</a:t>
            </a:r>
            <a:endParaRPr sz="1200">
              <a:latin typeface="Cambria"/>
              <a:cs typeface="Cambria"/>
            </a:endParaRPr>
          </a:p>
          <a:p>
            <a:pPr marL="520065" indent="-228600" algn="just">
              <a:lnSpc>
                <a:spcPct val="100000"/>
              </a:lnSpc>
              <a:spcBef>
                <a:spcPts val="755"/>
              </a:spcBef>
              <a:buFont typeface="Symbol"/>
              <a:buChar char=""/>
              <a:tabLst>
                <a:tab pos="520700" algn="l"/>
              </a:tabLst>
            </a:pPr>
            <a:r>
              <a:rPr sz="1200" spc="80" dirty="0">
                <a:latin typeface="Cambria"/>
                <a:cs typeface="Cambria"/>
              </a:rPr>
              <a:t>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4-bit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number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adder</a:t>
            </a:r>
            <a:endParaRPr sz="1200">
              <a:latin typeface="Cambria"/>
              <a:cs typeface="Cambria"/>
            </a:endParaRPr>
          </a:p>
          <a:p>
            <a:pPr marL="520065" indent="-228600" algn="just">
              <a:lnSpc>
                <a:spcPct val="100000"/>
              </a:lnSpc>
              <a:spcBef>
                <a:spcPts val="844"/>
              </a:spcBef>
              <a:buFont typeface="Symbol"/>
              <a:buChar char=""/>
              <a:tabLst>
                <a:tab pos="520700" algn="l"/>
              </a:tabLst>
            </a:pPr>
            <a:r>
              <a:rPr sz="1800" spc="127" baseline="4629" dirty="0">
                <a:latin typeface="Cambria"/>
                <a:cs typeface="Cambria"/>
              </a:rPr>
              <a:t>And</a:t>
            </a:r>
            <a:r>
              <a:rPr sz="1800" spc="172" baseline="4629" dirty="0">
                <a:latin typeface="Cambria"/>
                <a:cs typeface="Cambria"/>
              </a:rPr>
              <a:t> </a:t>
            </a:r>
            <a:r>
              <a:rPr sz="1800" spc="150" baseline="4629" dirty="0">
                <a:latin typeface="Cambria"/>
                <a:cs typeface="Cambria"/>
              </a:rPr>
              <a:t>C</a:t>
            </a:r>
            <a:r>
              <a:rPr sz="800" spc="100" dirty="0">
                <a:latin typeface="Cambria"/>
                <a:cs typeface="Cambria"/>
              </a:rPr>
              <a:t>in</a:t>
            </a:r>
            <a:r>
              <a:rPr sz="800" spc="200" dirty="0">
                <a:latin typeface="Cambria"/>
                <a:cs typeface="Cambria"/>
              </a:rPr>
              <a:t> </a:t>
            </a:r>
            <a:r>
              <a:rPr sz="1800" spc="97" baseline="4629" dirty="0">
                <a:latin typeface="Cambria"/>
                <a:cs typeface="Cambria"/>
              </a:rPr>
              <a:t>is</a:t>
            </a:r>
            <a:r>
              <a:rPr sz="1800" spc="179" baseline="4629" dirty="0">
                <a:latin typeface="Cambria"/>
                <a:cs typeface="Cambria"/>
              </a:rPr>
              <a:t> </a:t>
            </a:r>
            <a:r>
              <a:rPr sz="1800" spc="104" baseline="4629" dirty="0">
                <a:latin typeface="Cambria"/>
                <a:cs typeface="Cambria"/>
              </a:rPr>
              <a:t>the</a:t>
            </a:r>
            <a:r>
              <a:rPr sz="1800" spc="179" baseline="4629" dirty="0">
                <a:latin typeface="Cambria"/>
                <a:cs typeface="Cambria"/>
              </a:rPr>
              <a:t> </a:t>
            </a:r>
            <a:r>
              <a:rPr sz="1800" spc="127" baseline="4629" dirty="0">
                <a:latin typeface="Cambria"/>
                <a:cs typeface="Cambria"/>
              </a:rPr>
              <a:t>input</a:t>
            </a:r>
            <a:r>
              <a:rPr sz="1800" spc="179" baseline="4629" dirty="0">
                <a:latin typeface="Cambria"/>
                <a:cs typeface="Cambria"/>
              </a:rPr>
              <a:t> </a:t>
            </a:r>
            <a:r>
              <a:rPr sz="1800" spc="104" baseline="4629" dirty="0">
                <a:latin typeface="Cambria"/>
                <a:cs typeface="Cambria"/>
              </a:rPr>
              <a:t>carry,</a:t>
            </a:r>
            <a:r>
              <a:rPr sz="1800" spc="172" baseline="4629" dirty="0">
                <a:latin typeface="Cambria"/>
                <a:cs typeface="Cambria"/>
              </a:rPr>
              <a:t> </a:t>
            </a:r>
            <a:r>
              <a:rPr sz="1800" spc="112" baseline="4629" dirty="0">
                <a:latin typeface="Cambria"/>
                <a:cs typeface="Cambria"/>
              </a:rPr>
              <a:t>which</a:t>
            </a:r>
            <a:r>
              <a:rPr sz="1800" spc="187" baseline="4629" dirty="0">
                <a:latin typeface="Cambria"/>
                <a:cs typeface="Cambria"/>
              </a:rPr>
              <a:t> </a:t>
            </a:r>
            <a:r>
              <a:rPr sz="1800" spc="157" baseline="4629" dirty="0">
                <a:latin typeface="Cambria"/>
                <a:cs typeface="Cambria"/>
              </a:rPr>
              <a:t>can</a:t>
            </a:r>
            <a:r>
              <a:rPr sz="1800" spc="172" baseline="4629" dirty="0">
                <a:latin typeface="Cambria"/>
                <a:cs typeface="Cambria"/>
              </a:rPr>
              <a:t> </a:t>
            </a:r>
            <a:r>
              <a:rPr sz="1800" spc="89" baseline="4629" dirty="0">
                <a:latin typeface="Cambria"/>
                <a:cs typeface="Cambria"/>
              </a:rPr>
              <a:t>be</a:t>
            </a:r>
            <a:r>
              <a:rPr sz="1800" spc="172" baseline="4629" dirty="0">
                <a:latin typeface="Cambria"/>
                <a:cs typeface="Cambria"/>
              </a:rPr>
              <a:t> </a:t>
            </a:r>
            <a:r>
              <a:rPr sz="1800" spc="112" baseline="4629" dirty="0">
                <a:latin typeface="Cambria"/>
                <a:cs typeface="Cambria"/>
              </a:rPr>
              <a:t>equal</a:t>
            </a:r>
            <a:r>
              <a:rPr sz="1800" spc="172" baseline="4629" dirty="0">
                <a:latin typeface="Cambria"/>
                <a:cs typeface="Cambria"/>
              </a:rPr>
              <a:t> </a:t>
            </a:r>
            <a:r>
              <a:rPr sz="1800" spc="60" baseline="4629" dirty="0">
                <a:latin typeface="Cambria"/>
                <a:cs typeface="Cambria"/>
              </a:rPr>
              <a:t>to</a:t>
            </a:r>
            <a:r>
              <a:rPr sz="1800" spc="179" baseline="4629" dirty="0">
                <a:latin typeface="Cambria"/>
                <a:cs typeface="Cambria"/>
              </a:rPr>
              <a:t> </a:t>
            </a:r>
            <a:r>
              <a:rPr sz="1800" spc="112" baseline="4629" dirty="0">
                <a:latin typeface="Cambria"/>
                <a:cs typeface="Cambria"/>
              </a:rPr>
              <a:t>0</a:t>
            </a:r>
            <a:r>
              <a:rPr sz="1800" spc="172" baseline="4629" dirty="0">
                <a:latin typeface="Cambria"/>
                <a:cs typeface="Cambria"/>
              </a:rPr>
              <a:t> </a:t>
            </a:r>
            <a:r>
              <a:rPr sz="1800" spc="44" baseline="4629" dirty="0">
                <a:latin typeface="Cambria"/>
                <a:cs typeface="Cambria"/>
              </a:rPr>
              <a:t>or</a:t>
            </a:r>
            <a:r>
              <a:rPr sz="1800" spc="172" baseline="4629" dirty="0">
                <a:latin typeface="Cambria"/>
                <a:cs typeface="Cambria"/>
              </a:rPr>
              <a:t> </a:t>
            </a:r>
            <a:r>
              <a:rPr sz="1800" spc="150" baseline="4629" dirty="0">
                <a:latin typeface="Cambria"/>
                <a:cs typeface="Cambria"/>
              </a:rPr>
              <a:t>1.</a:t>
            </a:r>
            <a:endParaRPr sz="1800" baseline="4629">
              <a:latin typeface="Cambria"/>
              <a:cs typeface="Cambria"/>
            </a:endParaRPr>
          </a:p>
          <a:p>
            <a:pPr marL="63500" marR="17780" algn="just">
              <a:lnSpc>
                <a:spcPct val="146700"/>
              </a:lnSpc>
              <a:spcBef>
                <a:spcPts val="910"/>
              </a:spcBef>
            </a:pPr>
            <a:r>
              <a:rPr sz="1200" spc="95" dirty="0">
                <a:latin typeface="Cambria"/>
                <a:cs typeface="Cambria"/>
              </a:rPr>
              <a:t>By </a:t>
            </a:r>
            <a:r>
              <a:rPr sz="1200" spc="55" dirty="0">
                <a:latin typeface="Cambria"/>
                <a:cs typeface="Cambria"/>
              </a:rPr>
              <a:t>controlling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value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Y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3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selection  </a:t>
            </a:r>
            <a:r>
              <a:rPr sz="1200" spc="85" dirty="0">
                <a:latin typeface="Cambria"/>
                <a:cs typeface="Cambria"/>
              </a:rPr>
              <a:t>inputs </a:t>
            </a:r>
            <a:r>
              <a:rPr sz="1200" spc="135" dirty="0">
                <a:latin typeface="Cambria"/>
                <a:cs typeface="Cambria"/>
              </a:rPr>
              <a:t>S1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135" dirty="0">
                <a:latin typeface="Cambria"/>
                <a:cs typeface="Cambria"/>
              </a:rPr>
              <a:t>S0 </a:t>
            </a:r>
            <a:r>
              <a:rPr sz="1200" spc="95" dirty="0">
                <a:latin typeface="Cambria"/>
                <a:cs typeface="Cambria"/>
              </a:rPr>
              <a:t>and 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800" spc="135" baseline="4629" dirty="0">
                <a:latin typeface="Cambria"/>
                <a:cs typeface="Cambria"/>
              </a:rPr>
              <a:t>making </a:t>
            </a:r>
            <a:r>
              <a:rPr sz="1800" spc="150" baseline="4629" dirty="0">
                <a:latin typeface="Cambria"/>
                <a:cs typeface="Cambria"/>
              </a:rPr>
              <a:t>C</a:t>
            </a:r>
            <a:r>
              <a:rPr sz="800" spc="100" dirty="0">
                <a:latin typeface="Cambria"/>
                <a:cs typeface="Cambria"/>
              </a:rPr>
              <a:t>in </a:t>
            </a:r>
            <a:r>
              <a:rPr sz="1800" spc="104" baseline="4629" dirty="0">
                <a:latin typeface="Cambria"/>
                <a:cs typeface="Cambria"/>
              </a:rPr>
              <a:t>equal </a:t>
            </a:r>
            <a:r>
              <a:rPr sz="1800" spc="60" baseline="4629" dirty="0">
                <a:latin typeface="Cambria"/>
                <a:cs typeface="Cambria"/>
              </a:rPr>
              <a:t>to </a:t>
            </a:r>
            <a:r>
              <a:rPr sz="1800" spc="112" baseline="4629" dirty="0">
                <a:latin typeface="Cambria"/>
                <a:cs typeface="Cambria"/>
              </a:rPr>
              <a:t>0 </a:t>
            </a:r>
            <a:r>
              <a:rPr sz="1800" spc="44" baseline="4629" dirty="0">
                <a:latin typeface="Cambria"/>
                <a:cs typeface="Cambria"/>
              </a:rPr>
              <a:t>or </a:t>
            </a:r>
            <a:r>
              <a:rPr sz="1800" spc="157" baseline="4629" dirty="0">
                <a:latin typeface="Cambria"/>
                <a:cs typeface="Cambria"/>
              </a:rPr>
              <a:t>1, </a:t>
            </a:r>
            <a:r>
              <a:rPr sz="1800" spc="52" baseline="4629" dirty="0">
                <a:latin typeface="Cambria"/>
                <a:cs typeface="Cambria"/>
              </a:rPr>
              <a:t>it </a:t>
            </a:r>
            <a:r>
              <a:rPr sz="1800" spc="97" baseline="4629" dirty="0">
                <a:latin typeface="Cambria"/>
                <a:cs typeface="Cambria"/>
              </a:rPr>
              <a:t>is </a:t>
            </a:r>
            <a:r>
              <a:rPr sz="1800" spc="89" baseline="4629" dirty="0">
                <a:latin typeface="Cambria"/>
                <a:cs typeface="Cambria"/>
              </a:rPr>
              <a:t>possible </a:t>
            </a:r>
            <a:r>
              <a:rPr sz="1800" spc="60" baseline="4629" dirty="0">
                <a:latin typeface="Cambria"/>
                <a:cs typeface="Cambria"/>
              </a:rPr>
              <a:t>to </a:t>
            </a:r>
            <a:r>
              <a:rPr sz="1800" spc="82" baseline="4629" dirty="0">
                <a:latin typeface="Cambria"/>
                <a:cs typeface="Cambria"/>
              </a:rPr>
              <a:t>generate </a:t>
            </a:r>
            <a:r>
              <a:rPr sz="1800" spc="104" baseline="4629" dirty="0">
                <a:latin typeface="Cambria"/>
                <a:cs typeface="Cambria"/>
              </a:rPr>
              <a:t>the </a:t>
            </a:r>
            <a:r>
              <a:rPr sz="1800" spc="89" baseline="4629" dirty="0">
                <a:latin typeface="Cambria"/>
                <a:cs typeface="Cambria"/>
              </a:rPr>
              <a:t>eight arithmetic </a:t>
            </a:r>
            <a:r>
              <a:rPr sz="1800" spc="97" baseline="4629" dirty="0">
                <a:latin typeface="Cambria"/>
                <a:cs typeface="Cambria"/>
              </a:rPr>
              <a:t>micro- </a:t>
            </a:r>
            <a:r>
              <a:rPr sz="1800" spc="104" baseline="4629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operations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shown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below: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18358" y="7199757"/>
            <a:ext cx="25355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60" dirty="0">
                <a:latin typeface="Cambria"/>
                <a:cs typeface="Cambria"/>
              </a:rPr>
              <a:t>Arithmetic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Circuit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Function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Table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2191" y="4457473"/>
            <a:ext cx="5515064" cy="24842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414</Words>
  <Application>Microsoft Office PowerPoint</Application>
  <PresentationFormat>Custom</PresentationFormat>
  <Paragraphs>34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Cambria</vt:lpstr>
      <vt:lpstr>Century Gothic</vt:lpstr>
      <vt:lpstr>Courier New</vt:lpstr>
      <vt:lpstr>Symbol</vt:lpstr>
      <vt:lpstr>Wingdings</vt:lpstr>
      <vt:lpstr>Wingdings 3</vt:lpstr>
      <vt:lpstr>Wisp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ADEVEN</dc:creator>
  <cp:lastModifiedBy>hp</cp:lastModifiedBy>
  <cp:revision>1</cp:revision>
  <dcterms:created xsi:type="dcterms:W3CDTF">2022-07-26T08:27:13Z</dcterms:created>
  <dcterms:modified xsi:type="dcterms:W3CDTF">2022-07-26T08:28:13Z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2021-02-16T00:00:00Z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2022-07-26T00:00:00Z</vt:filetime>
  </property>
</Properties>
</file>